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10287000" cx="18288000"/>
  <p:notesSz cx="10287000" cy="18288000"/>
  <p:embeddedFontLst>
    <p:embeddedFont>
      <p:font typeface="Do Hyeon"/>
      <p:regular r:id="rId19"/>
    </p:embeddedFont>
    <p:embeddedFont>
      <p:font typeface="IBM Plex Sans KR SemiBold"/>
      <p:regular r:id="rId20"/>
      <p:bold r:id="rId21"/>
    </p:embeddedFont>
    <p:embeddedFont>
      <p:font typeface="IBM Plex Sans KR Medium"/>
      <p:regular r:id="rId22"/>
      <p:bold r:id="rId23"/>
    </p:embeddedFont>
    <p:embeddedFont>
      <p:font typeface="Poor Story"/>
      <p:regular r:id="rId24"/>
    </p:embeddedFont>
    <p:embeddedFont>
      <p:font typeface="Nanum Myeongjo"/>
      <p:regular r:id="rId25"/>
      <p:bold r:id="rId26"/>
    </p:embeddedFont>
    <p:embeddedFont>
      <p:font typeface="IBM Plex Sans KR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9" roundtripDataSignature="AMtx7mhuYzhmA02+rATIgfAMZM0NXuNE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BMPlexSansKRSemiBold-regular.fntdata"/><Relationship Id="rId22" Type="http://schemas.openxmlformats.org/officeDocument/2006/relationships/font" Target="fonts/IBMPlexSansKRMedium-regular.fntdata"/><Relationship Id="rId21" Type="http://schemas.openxmlformats.org/officeDocument/2006/relationships/font" Target="fonts/IBMPlexSansKRSemiBold-bold.fntdata"/><Relationship Id="rId24" Type="http://schemas.openxmlformats.org/officeDocument/2006/relationships/font" Target="fonts/PoorStory-regular.fntdata"/><Relationship Id="rId23" Type="http://schemas.openxmlformats.org/officeDocument/2006/relationships/font" Target="fonts/IBMPlexSansKRMedium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anumMyeongjo-bold.fntdata"/><Relationship Id="rId25" Type="http://schemas.openxmlformats.org/officeDocument/2006/relationships/font" Target="fonts/NanumMyeongjo-regular.fntdata"/><Relationship Id="rId28" Type="http://schemas.openxmlformats.org/officeDocument/2006/relationships/font" Target="fonts/IBMPlexSansKR-bold.fntdata"/><Relationship Id="rId27" Type="http://schemas.openxmlformats.org/officeDocument/2006/relationships/font" Target="fonts/IBMPlexSansKR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DoHyeon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7b3dd0db16_0_13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7b3dd0db16_0_1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7b3dd0db16_1_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17b3dd0db16_1_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2" name="Google Shape;32;p1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3" name="Google Shape;33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0" name="Google Shape;40;p1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2" name="Google Shape;42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57" name="Google Shape;57;p22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jpg"/><Relationship Id="rId4" Type="http://schemas.openxmlformats.org/officeDocument/2006/relationships/image" Target="../media/image49.jpg"/><Relationship Id="rId5" Type="http://schemas.openxmlformats.org/officeDocument/2006/relationships/image" Target="../media/image45.jpg"/><Relationship Id="rId6" Type="http://schemas.openxmlformats.org/officeDocument/2006/relationships/image" Target="../media/image42.jpg"/><Relationship Id="rId7" Type="http://schemas.openxmlformats.org/officeDocument/2006/relationships/image" Target="../media/image44.jpg"/><Relationship Id="rId8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0.png"/><Relationship Id="rId4" Type="http://schemas.openxmlformats.org/officeDocument/2006/relationships/image" Target="../media/image52.png"/><Relationship Id="rId10" Type="http://schemas.openxmlformats.org/officeDocument/2006/relationships/image" Target="../media/image8.png"/><Relationship Id="rId9" Type="http://schemas.openxmlformats.org/officeDocument/2006/relationships/image" Target="../media/image48.png"/><Relationship Id="rId5" Type="http://schemas.openxmlformats.org/officeDocument/2006/relationships/image" Target="../media/image13.png"/><Relationship Id="rId6" Type="http://schemas.openxmlformats.org/officeDocument/2006/relationships/image" Target="../media/image43.png"/><Relationship Id="rId7" Type="http://schemas.openxmlformats.org/officeDocument/2006/relationships/image" Target="../media/image47.png"/><Relationship Id="rId8" Type="http://schemas.openxmlformats.org/officeDocument/2006/relationships/image" Target="../media/image6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1.png"/><Relationship Id="rId4" Type="http://schemas.openxmlformats.org/officeDocument/2006/relationships/image" Target="../media/image54.png"/><Relationship Id="rId5" Type="http://schemas.openxmlformats.org/officeDocument/2006/relationships/image" Target="../media/image59.png"/><Relationship Id="rId6" Type="http://schemas.openxmlformats.org/officeDocument/2006/relationships/image" Target="../media/image16.png"/><Relationship Id="rId7" Type="http://schemas.openxmlformats.org/officeDocument/2006/relationships/image" Target="../media/image5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5" Type="http://schemas.openxmlformats.org/officeDocument/2006/relationships/image" Target="../media/image19.png"/><Relationship Id="rId6" Type="http://schemas.openxmlformats.org/officeDocument/2006/relationships/image" Target="../media/image1.png"/><Relationship Id="rId7" Type="http://schemas.openxmlformats.org/officeDocument/2006/relationships/image" Target="../media/image3.png"/><Relationship Id="rId8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5" Type="http://schemas.openxmlformats.org/officeDocument/2006/relationships/image" Target="../media/image50.png"/><Relationship Id="rId6" Type="http://schemas.openxmlformats.org/officeDocument/2006/relationships/image" Target="../media/image6.png"/><Relationship Id="rId7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10" Type="http://schemas.openxmlformats.org/officeDocument/2006/relationships/image" Target="../media/image28.png"/><Relationship Id="rId9" Type="http://schemas.openxmlformats.org/officeDocument/2006/relationships/image" Target="../media/image38.png"/><Relationship Id="rId5" Type="http://schemas.openxmlformats.org/officeDocument/2006/relationships/image" Target="../media/image8.png"/><Relationship Id="rId6" Type="http://schemas.openxmlformats.org/officeDocument/2006/relationships/image" Target="../media/image13.png"/><Relationship Id="rId7" Type="http://schemas.openxmlformats.org/officeDocument/2006/relationships/image" Target="../media/image21.png"/><Relationship Id="rId8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37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37.png"/><Relationship Id="rId6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41.png"/><Relationship Id="rId5" Type="http://schemas.openxmlformats.org/officeDocument/2006/relationships/image" Target="../media/image37.png"/><Relationship Id="rId6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CBC4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5" cy="1028571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 rot="5400000">
            <a:off x="-2528975" y="4761100"/>
            <a:ext cx="700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FFFFFF"/>
                </a:solidFill>
                <a:latin typeface="Poor Story"/>
                <a:ea typeface="Poor Story"/>
                <a:cs typeface="Poor Story"/>
                <a:sym typeface="Poor Story"/>
              </a:rPr>
              <a:t>Korean OCR Self-Education Robot</a:t>
            </a:r>
            <a:endParaRPr b="1" sz="1800">
              <a:solidFill>
                <a:schemeClr val="dk1"/>
              </a:solidFill>
              <a:latin typeface="Poor Story"/>
              <a:ea typeface="Poor Story"/>
              <a:cs typeface="Poor Story"/>
              <a:sym typeface="Poor Story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5799654" y="5539174"/>
            <a:ext cx="115794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300">
                <a:solidFill>
                  <a:srgbClr val="463908"/>
                </a:solidFill>
                <a:latin typeface="Do Hyeon"/>
                <a:ea typeface="Do Hyeon"/>
                <a:cs typeface="Do Hyeon"/>
                <a:sym typeface="Do Hyeon"/>
              </a:rPr>
              <a:t>교육로봇 </a:t>
            </a:r>
            <a:r>
              <a:rPr lang="en-US" sz="17600">
                <a:solidFill>
                  <a:srgbClr val="463908"/>
                </a:solidFill>
                <a:latin typeface="Do Hyeon"/>
                <a:ea typeface="Do Hyeon"/>
                <a:cs typeface="Do Hyeon"/>
                <a:sym typeface="Do Hyeon"/>
              </a:rPr>
              <a:t>Sedy</a:t>
            </a:r>
            <a:endParaRPr sz="21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87" name="Google Shape;8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9468" y="4261404"/>
            <a:ext cx="11579466" cy="181387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 txBox="1"/>
          <p:nvPr/>
        </p:nvSpPr>
        <p:spPr>
          <a:xfrm>
            <a:off x="5799475" y="4438050"/>
            <a:ext cx="115794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한글학습 컨텐츠를 탑재한</a:t>
            </a:r>
            <a:endParaRPr sz="2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11804594" y="8980867"/>
            <a:ext cx="377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이정원 · 신영주 · 장영대</a:t>
            </a:r>
            <a:endParaRPr sz="18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14480603" y="8750038"/>
            <a:ext cx="27465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FFFFF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팀 Sedy</a:t>
            </a:r>
            <a:endParaRPr sz="18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1402816" y="933414"/>
            <a:ext cx="5976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FFFF"/>
                </a:solidFill>
                <a:latin typeface="IBM Plex Sans KR SemiBold"/>
                <a:ea typeface="IBM Plex Sans KR SemiBold"/>
                <a:cs typeface="IBM Plex Sans KR SemiBold"/>
                <a:sym typeface="IBM Plex Sans KR SemiBold"/>
              </a:rPr>
              <a:t>2022 K-디지털트레이닝 해커톤</a:t>
            </a:r>
            <a:endParaRPr sz="1800">
              <a:solidFill>
                <a:schemeClr val="dk1"/>
              </a:solidFill>
              <a:latin typeface="IBM Plex Sans KR SemiBold"/>
              <a:ea typeface="IBM Plex Sans KR SemiBold"/>
              <a:cs typeface="IBM Plex Sans KR SemiBold"/>
              <a:sym typeface="IBM Plex Sans KR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CBC4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g17b3dd0db16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134100" cy="41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17b3dd0db16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8900" y="152400"/>
            <a:ext cx="6724650" cy="77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17b3dd0db16_0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448175"/>
            <a:ext cx="5581650" cy="478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17b3dd0db16_0_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15950" y="152400"/>
            <a:ext cx="4819650" cy="5392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17b3dd0db16_0_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86450" y="8077200"/>
            <a:ext cx="4472264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17b3dd0db16_0_13"/>
          <p:cNvSpPr txBox="1"/>
          <p:nvPr/>
        </p:nvSpPr>
        <p:spPr>
          <a:xfrm>
            <a:off x="9215383" y="7925177"/>
            <a:ext cx="10435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463908"/>
                </a:solidFill>
              </a:rPr>
              <a:t>가벼운 OCR엔진 사용</a:t>
            </a:r>
            <a:endParaRPr sz="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g17b3dd0db16_0_13"/>
          <p:cNvSpPr txBox="1"/>
          <p:nvPr/>
        </p:nvSpPr>
        <p:spPr>
          <a:xfrm>
            <a:off x="9277981" y="8983911"/>
            <a:ext cx="10309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63908"/>
                </a:solidFill>
              </a:rPr>
              <a:t>라즈베리파이 자체에서 돌아가고, 바로바로 검출을 진행하여</a:t>
            </a:r>
            <a:endParaRPr sz="2000">
              <a:solidFill>
                <a:srgbClr val="463908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63908"/>
                </a:solidFill>
              </a:rPr>
              <a:t>결과값을 반환할 수 있도록 가벼운 OCR 엔진을 사용했습니다.</a:t>
            </a:r>
            <a:endParaRPr sz="2000">
              <a:solidFill>
                <a:srgbClr val="463908"/>
              </a:solidFill>
            </a:endParaRPr>
          </a:p>
        </p:txBody>
      </p:sp>
      <p:pic>
        <p:nvPicPr>
          <p:cNvPr id="258" name="Google Shape;258;g17b3dd0db16_0_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180001">
            <a:off x="12307354" y="7247619"/>
            <a:ext cx="4452916" cy="554336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g17b3dd0db16_0_13"/>
          <p:cNvSpPr txBox="1"/>
          <p:nvPr/>
        </p:nvSpPr>
        <p:spPr>
          <a:xfrm rot="180036">
            <a:off x="12017264" y="7196243"/>
            <a:ext cx="4819808" cy="646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</a:rPr>
              <a:t>광학문자판독엔진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3810" y="-15925"/>
            <a:ext cx="6190476" cy="10317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47619" y="-15925"/>
            <a:ext cx="6190476" cy="10317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1"/>
          <p:cNvPicPr preferRelativeResize="0"/>
          <p:nvPr/>
        </p:nvPicPr>
        <p:blipFill rotWithShape="1">
          <a:blip r:embed="rId5">
            <a:alphaModFix/>
          </a:blip>
          <a:srcRect b="0" l="0" r="0" t="-1729"/>
          <a:stretch/>
        </p:blipFill>
        <p:spPr>
          <a:xfrm>
            <a:off x="-123800" y="1972370"/>
            <a:ext cx="6190474" cy="3634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66675" y="856331"/>
            <a:ext cx="6190476" cy="6941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219048" y="-15925"/>
            <a:ext cx="6190476" cy="10317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1"/>
          <p:cNvPicPr preferRelativeResize="0"/>
          <p:nvPr/>
        </p:nvPicPr>
        <p:blipFill rotWithShape="1">
          <a:blip r:embed="rId8">
            <a:alphaModFix/>
          </a:blip>
          <a:srcRect b="0" l="12975" r="44496" t="0"/>
          <a:stretch/>
        </p:blipFill>
        <p:spPr>
          <a:xfrm>
            <a:off x="12239600" y="0"/>
            <a:ext cx="6190476" cy="10295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-368194" y="7575921"/>
            <a:ext cx="19056423" cy="293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1"/>
          <p:cNvSpPr txBox="1"/>
          <p:nvPr/>
        </p:nvSpPr>
        <p:spPr>
          <a:xfrm>
            <a:off x="0" y="99559"/>
            <a:ext cx="8465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FFFFFF"/>
                </a:solidFill>
              </a:rPr>
              <a:t>관리자 페이지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1"/>
          <p:cNvSpPr txBox="1"/>
          <p:nvPr/>
        </p:nvSpPr>
        <p:spPr>
          <a:xfrm>
            <a:off x="349985" y="7982352"/>
            <a:ext cx="524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E6DCB5"/>
                </a:solidFill>
              </a:rPr>
              <a:t>학습 결과 모니터링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1"/>
          <p:cNvSpPr txBox="1"/>
          <p:nvPr/>
        </p:nvSpPr>
        <p:spPr>
          <a:xfrm>
            <a:off x="288742" y="8919933"/>
            <a:ext cx="53655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학습자(영유아)의 학습 성취도를 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쉽게 파악할 수 있도록 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chemeClr val="lt1"/>
                </a:solidFill>
              </a:rPr>
              <a:t>학습 결과 데이터를 제공합니다.</a:t>
            </a:r>
            <a:endParaRPr sz="2000">
              <a:solidFill>
                <a:schemeClr val="lt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274" name="Google Shape;274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637822" y="8640034"/>
            <a:ext cx="667212" cy="12898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1"/>
          <p:cNvSpPr txBox="1"/>
          <p:nvPr/>
        </p:nvSpPr>
        <p:spPr>
          <a:xfrm>
            <a:off x="6521414" y="7982352"/>
            <a:ext cx="524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E6DCB5"/>
                </a:solidFill>
              </a:rPr>
              <a:t>Web Cam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1"/>
          <p:cNvSpPr txBox="1"/>
          <p:nvPr/>
        </p:nvSpPr>
        <p:spPr>
          <a:xfrm>
            <a:off x="6460171" y="8919933"/>
            <a:ext cx="5365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</a:rPr>
              <a:t>미니게임에 사용되는 Web Cam의 화면을</a:t>
            </a:r>
            <a:endParaRPr sz="2000">
              <a:solidFill>
                <a:srgbClr val="FFFFFF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</a:rPr>
              <a:t>관리자 페이지에서 확인할 수 있도록 하여</a:t>
            </a:r>
            <a:endParaRPr sz="2000">
              <a:solidFill>
                <a:srgbClr val="FFFFFF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</a:rPr>
              <a:t>학습자를 관찰할 수 있습니다.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277" name="Google Shape;277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809251" y="8640034"/>
            <a:ext cx="667212" cy="12898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1"/>
          <p:cNvSpPr txBox="1"/>
          <p:nvPr/>
        </p:nvSpPr>
        <p:spPr>
          <a:xfrm>
            <a:off x="12692852" y="7982352"/>
            <a:ext cx="524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E6DCB5"/>
                </a:solidFill>
              </a:rPr>
              <a:t>원격 제어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1"/>
          <p:cNvSpPr txBox="1"/>
          <p:nvPr/>
        </p:nvSpPr>
        <p:spPr>
          <a:xfrm>
            <a:off x="12631580" y="8919933"/>
            <a:ext cx="5365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</a:rPr>
              <a:t>로봇 및 콘텐츠를 관리자 페이지에서</a:t>
            </a:r>
            <a:endParaRPr sz="2000">
              <a:solidFill>
                <a:srgbClr val="FFFFFF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</a:rPr>
              <a:t>일부 원격으로 제어할 수 있습니다.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280" name="Google Shape;280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4980680" y="8640034"/>
            <a:ext cx="667212" cy="128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1290" y="1437156"/>
            <a:ext cx="15538440" cy="579671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2"/>
          <p:cNvSpPr txBox="1"/>
          <p:nvPr/>
        </p:nvSpPr>
        <p:spPr>
          <a:xfrm>
            <a:off x="10807917" y="827565"/>
            <a:ext cx="6673782" cy="6112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463908"/>
                </a:solidFill>
                <a:latin typeface="Arial"/>
                <a:ea typeface="Arial"/>
                <a:cs typeface="Arial"/>
                <a:sym typeface="Arial"/>
              </a:rPr>
              <a:t>2022 K-디지털트레이닝 해커톤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45015" y="7598785"/>
            <a:ext cx="7754715" cy="2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12"/>
          <p:cNvSpPr txBox="1"/>
          <p:nvPr/>
        </p:nvSpPr>
        <p:spPr>
          <a:xfrm>
            <a:off x="-975121" y="7787257"/>
            <a:ext cx="184896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000">
                <a:solidFill>
                  <a:srgbClr val="787878"/>
                </a:solidFill>
                <a:latin typeface="함초롬바탕"/>
                <a:ea typeface="함초롬바탕"/>
                <a:cs typeface="함초롬바탕"/>
                <a:sym typeface="함초롬바탕"/>
              </a:rPr>
              <a:t>콘텐츠의 수준 조절로 한글 교육을 필요로 하는 학생, 성인, 외국인 등 대상을 확대하거나</a:t>
            </a:r>
            <a:endParaRPr sz="2000">
              <a:solidFill>
                <a:srgbClr val="787878"/>
              </a:solidFill>
              <a:latin typeface="함초롬바탕"/>
              <a:ea typeface="함초롬바탕"/>
              <a:cs typeface="함초롬바탕"/>
              <a:sym typeface="함초롬바탕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000">
                <a:solidFill>
                  <a:srgbClr val="787878"/>
                </a:solidFill>
                <a:latin typeface="함초롬바탕"/>
                <a:ea typeface="함초롬바탕"/>
                <a:cs typeface="함초롬바탕"/>
                <a:sym typeface="함초롬바탕"/>
              </a:rPr>
              <a:t>개발된 콘텐츠를 기반으로 변형한다면 쉽게 타 언어/ 타 학문으로도 활용할 수 있습니다.</a:t>
            </a:r>
            <a:endParaRPr sz="2000">
              <a:solidFill>
                <a:srgbClr val="787878"/>
              </a:solidFill>
              <a:latin typeface="함초롬바탕"/>
              <a:ea typeface="함초롬바탕"/>
              <a:cs typeface="함초롬바탕"/>
              <a:sym typeface="함초롬바탕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000">
                <a:solidFill>
                  <a:srgbClr val="787878"/>
                </a:solidFill>
                <a:latin typeface="함초롬바탕"/>
                <a:ea typeface="함초롬바탕"/>
                <a:cs typeface="함초롬바탕"/>
                <a:sym typeface="함초롬바탕"/>
              </a:rPr>
              <a:t>또한, 기초적인 한글 </a:t>
            </a:r>
            <a:r>
              <a:rPr lang="en-US" sz="2000">
                <a:solidFill>
                  <a:srgbClr val="787878"/>
                </a:solidFill>
                <a:latin typeface="함초롬바탕"/>
                <a:ea typeface="함초롬바탕"/>
                <a:cs typeface="함초롬바탕"/>
                <a:sym typeface="함초롬바탕"/>
              </a:rPr>
              <a:t>학습이 필요한 </a:t>
            </a:r>
            <a:r>
              <a:rPr lang="en-US" sz="2000">
                <a:solidFill>
                  <a:srgbClr val="787878"/>
                </a:solidFill>
                <a:latin typeface="함초롬바탕"/>
                <a:ea typeface="함초롬바탕"/>
                <a:cs typeface="함초롬바탕"/>
                <a:sym typeface="함초롬바탕"/>
              </a:rPr>
              <a:t>특정 시기에만 이용하게 되므로 대여 서비스를 활용한다면 </a:t>
            </a:r>
            <a:endParaRPr sz="2000">
              <a:solidFill>
                <a:srgbClr val="787878"/>
              </a:solidFill>
              <a:latin typeface="함초롬바탕"/>
              <a:ea typeface="함초롬바탕"/>
              <a:cs typeface="함초롬바탕"/>
              <a:sym typeface="함초롬바탕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000">
                <a:solidFill>
                  <a:srgbClr val="787878"/>
                </a:solidFill>
                <a:latin typeface="함초롬바탕"/>
                <a:ea typeface="함초롬바탕"/>
                <a:cs typeface="함초롬바탕"/>
                <a:sym typeface="함초롬바탕"/>
              </a:rPr>
              <a:t>금액 책정에 대한 문제는 물론 디지털 격차를 해소할 수 있을 것으로 기대합니다.</a:t>
            </a:r>
            <a:endParaRPr sz="1000">
              <a:solidFill>
                <a:schemeClr val="dk1"/>
              </a:solidFill>
              <a:latin typeface="함초롬바탕"/>
              <a:ea typeface="함초롬바탕"/>
              <a:cs typeface="함초롬바탕"/>
              <a:sym typeface="함초롬바탕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함초롬바탕"/>
              <a:ea typeface="함초롬바탕"/>
              <a:cs typeface="함초롬바탕"/>
              <a:sym typeface="함초롬바탕"/>
            </a:endParaRPr>
          </a:p>
        </p:txBody>
      </p:sp>
      <p:pic>
        <p:nvPicPr>
          <p:cNvPr id="289" name="Google Shape;289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61304" y="7943525"/>
            <a:ext cx="4240500" cy="51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12"/>
          <p:cNvSpPr txBox="1"/>
          <p:nvPr/>
        </p:nvSpPr>
        <p:spPr>
          <a:xfrm>
            <a:off x="1849411" y="7892449"/>
            <a:ext cx="446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Sedy의 </a:t>
            </a:r>
            <a:r>
              <a:rPr lang="en-US" sz="3400">
                <a:solidFill>
                  <a:srgbClr val="FFFFFF"/>
                </a:solidFill>
              </a:rPr>
              <a:t>가능성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" name="Google Shape;291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249236" y="-316370"/>
            <a:ext cx="1384720" cy="10932723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2"/>
          <p:cNvSpPr txBox="1"/>
          <p:nvPr/>
        </p:nvSpPr>
        <p:spPr>
          <a:xfrm rot="5400000">
            <a:off x="-610575" y="3281408"/>
            <a:ext cx="2364932" cy="6539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547B78"/>
                </a:solidFill>
                <a:latin typeface="Arial"/>
                <a:ea typeface="Arial"/>
                <a:cs typeface="Arial"/>
                <a:sym typeface="Arial"/>
              </a:rPr>
              <a:t>Backgound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2"/>
          <p:cNvSpPr txBox="1"/>
          <p:nvPr/>
        </p:nvSpPr>
        <p:spPr>
          <a:xfrm rot="5400000">
            <a:off x="-610575" y="5764999"/>
            <a:ext cx="2364932" cy="6539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547B78"/>
                </a:solidFill>
                <a:latin typeface="Arial"/>
                <a:ea typeface="Arial"/>
                <a:cs typeface="Arial"/>
                <a:sym typeface="Arial"/>
              </a:rPr>
              <a:t>Func/Tech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2"/>
          <p:cNvSpPr txBox="1"/>
          <p:nvPr/>
        </p:nvSpPr>
        <p:spPr>
          <a:xfrm rot="5400000">
            <a:off x="-610575" y="8248590"/>
            <a:ext cx="2364932" cy="6539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7B5D54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2"/>
          <p:cNvSpPr txBox="1"/>
          <p:nvPr/>
        </p:nvSpPr>
        <p:spPr>
          <a:xfrm rot="5400000">
            <a:off x="-610575" y="1218790"/>
            <a:ext cx="2364932" cy="6539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547B78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6" name="Google Shape;296;p12"/>
          <p:cNvPicPr preferRelativeResize="0"/>
          <p:nvPr/>
        </p:nvPicPr>
        <p:blipFill rotWithShape="1">
          <a:blip r:embed="rId7">
            <a:alphaModFix/>
          </a:blip>
          <a:srcRect b="28527" l="0" r="635" t="17310"/>
          <a:stretch/>
        </p:blipFill>
        <p:spPr>
          <a:xfrm>
            <a:off x="1961300" y="1437150"/>
            <a:ext cx="15538426" cy="579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63908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3"/>
          <p:cNvSpPr txBox="1"/>
          <p:nvPr/>
        </p:nvSpPr>
        <p:spPr>
          <a:xfrm>
            <a:off x="3283014" y="2044569"/>
            <a:ext cx="117198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700">
                <a:solidFill>
                  <a:srgbClr val="82CBC4"/>
                </a:solidFill>
                <a:latin typeface="Poor Story"/>
                <a:ea typeface="Poor Story"/>
                <a:cs typeface="Poor Story"/>
                <a:sym typeface="Poor Story"/>
              </a:rPr>
              <a:t>Thank You!</a:t>
            </a:r>
            <a:endParaRPr b="1" sz="1800">
              <a:solidFill>
                <a:schemeClr val="dk1"/>
              </a:solidFill>
              <a:latin typeface="Poor Story"/>
              <a:ea typeface="Poor Story"/>
              <a:cs typeface="Poor Story"/>
              <a:sym typeface="Poor Story"/>
            </a:endParaRPr>
          </a:p>
        </p:txBody>
      </p:sp>
      <p:sp>
        <p:nvSpPr>
          <p:cNvPr id="302" name="Google Shape;302;p13"/>
          <p:cNvSpPr txBox="1"/>
          <p:nvPr/>
        </p:nvSpPr>
        <p:spPr>
          <a:xfrm>
            <a:off x="6737914" y="9159333"/>
            <a:ext cx="494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이정원 · 신영주 · 장영대</a:t>
            </a:r>
            <a:endParaRPr sz="18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303" name="Google Shape;303;p13"/>
          <p:cNvSpPr txBox="1"/>
          <p:nvPr/>
        </p:nvSpPr>
        <p:spPr>
          <a:xfrm>
            <a:off x="9816190" y="8883829"/>
            <a:ext cx="299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FFFF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팀 Sedy</a:t>
            </a:r>
            <a:endParaRPr sz="18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304" name="Google Shape;304;p13"/>
          <p:cNvSpPr txBox="1"/>
          <p:nvPr/>
        </p:nvSpPr>
        <p:spPr>
          <a:xfrm>
            <a:off x="632378" y="525137"/>
            <a:ext cx="796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2022 K-디지털트레이닝 해커톤</a:t>
            </a:r>
            <a:endParaRPr sz="18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305" name="Google Shape;305;p13"/>
          <p:cNvSpPr txBox="1"/>
          <p:nvPr/>
        </p:nvSpPr>
        <p:spPr>
          <a:xfrm>
            <a:off x="711587" y="2992168"/>
            <a:ext cx="16862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한글학습 컨텐츠를 탑재한</a:t>
            </a:r>
            <a:endParaRPr sz="22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400">
                <a:solidFill>
                  <a:srgbClr val="E6DCB5"/>
                </a:solidFill>
                <a:latin typeface="Do Hyeon"/>
                <a:ea typeface="Do Hyeon"/>
                <a:cs typeface="Do Hyeon"/>
                <a:sym typeface="Do Hyeon"/>
              </a:rPr>
              <a:t>교육로봇 Sedy</a:t>
            </a:r>
            <a:endParaRPr sz="2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06" name="Google Shape;306;p13"/>
          <p:cNvSpPr txBox="1"/>
          <p:nvPr/>
        </p:nvSpPr>
        <p:spPr>
          <a:xfrm>
            <a:off x="3916443" y="6681331"/>
            <a:ext cx="10452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E6DCB5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더 나은 미래를 위한 디지털 트렌스포메이션 서비스 Sedy,</a:t>
            </a:r>
            <a:endParaRPr sz="18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E6DCB5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시청해주셔서 감사합니다 :)</a:t>
            </a:r>
            <a:endParaRPr sz="22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307" name="Google Shape;30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00411" y="5976939"/>
            <a:ext cx="884892" cy="171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2CBC4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4509" y="757450"/>
            <a:ext cx="17301205" cy="8785408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"/>
          <p:cNvSpPr txBox="1"/>
          <p:nvPr/>
        </p:nvSpPr>
        <p:spPr>
          <a:xfrm>
            <a:off x="11919516" y="1378695"/>
            <a:ext cx="338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이정원 · 신영주 · 장영대</a:t>
            </a:r>
            <a:endParaRPr sz="18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14448718" y="1189943"/>
            <a:ext cx="2245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팀 Sedy</a:t>
            </a:r>
            <a:endParaRPr sz="18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12203620" y="9426693"/>
            <a:ext cx="5219797" cy="55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C6E6E0"/>
                </a:solidFill>
                <a:latin typeface="Arial"/>
                <a:ea typeface="Arial"/>
                <a:cs typeface="Arial"/>
                <a:sym typeface="Arial"/>
              </a:rPr>
              <a:t>Please right a sub-title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1451781" y="1125414"/>
            <a:ext cx="5691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FF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2022 K-디지털트레이닝 해커톤</a:t>
            </a:r>
            <a:endParaRPr sz="18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4883459" y="4797238"/>
            <a:ext cx="8518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C6E6E0"/>
                </a:solidFill>
                <a:latin typeface="Do Hyeon"/>
                <a:ea typeface="Do Hyeon"/>
                <a:cs typeface="Do Hyeon"/>
                <a:sym typeface="Do Hyeon"/>
              </a:rPr>
              <a:t>추진체계</a:t>
            </a:r>
            <a:endParaRPr sz="2500">
              <a:solidFill>
                <a:srgbClr val="C6E6E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103" name="Google Shape;103;p2"/>
          <p:cNvGrpSpPr/>
          <p:nvPr/>
        </p:nvGrpSpPr>
        <p:grpSpPr>
          <a:xfrm>
            <a:off x="8569702" y="3860462"/>
            <a:ext cx="1382025" cy="1551923"/>
            <a:chOff x="8569702" y="3860462"/>
            <a:chExt cx="1382025" cy="1551923"/>
          </a:xfrm>
        </p:grpSpPr>
        <p:pic>
          <p:nvPicPr>
            <p:cNvPr id="104" name="Google Shape;104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749998" y="3860462"/>
              <a:ext cx="860876" cy="860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" name="Google Shape;105;p2"/>
            <p:cNvSpPr txBox="1"/>
            <p:nvPr/>
          </p:nvSpPr>
          <p:spPr>
            <a:xfrm>
              <a:off x="8569702" y="3873288"/>
              <a:ext cx="1382025" cy="15390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5800">
                  <a:solidFill>
                    <a:srgbClr val="463908"/>
                  </a:solidFill>
                  <a:latin typeface="Nanum Myeongjo"/>
                  <a:ea typeface="Nanum Myeongjo"/>
                  <a:cs typeface="Nanum Myeongjo"/>
                  <a:sym typeface="Nanum Myeongjo"/>
                </a:rPr>
                <a:t>02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2"/>
          <p:cNvSpPr txBox="1"/>
          <p:nvPr/>
        </p:nvSpPr>
        <p:spPr>
          <a:xfrm>
            <a:off x="5637328" y="6683333"/>
            <a:ext cx="7011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6E6E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디지털 신기술을 접목함으로서</a:t>
            </a:r>
            <a:endParaRPr sz="2000">
              <a:solidFill>
                <a:srgbClr val="C6E6E0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C6E6E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더욱 재밌고 몰입도 있는 학습 콘텐츠를</a:t>
            </a:r>
            <a:endParaRPr sz="2000">
              <a:solidFill>
                <a:srgbClr val="C6E6E0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>
                <a:solidFill>
                  <a:srgbClr val="C6E6E0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제작할 수 있습니다.</a:t>
            </a:r>
            <a:endParaRPr sz="2000">
              <a:solidFill>
                <a:srgbClr val="C6E6E0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107" name="Google Shape;107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60613" y="6190777"/>
            <a:ext cx="764489" cy="14779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"/>
          <p:cNvSpPr txBox="1"/>
          <p:nvPr/>
        </p:nvSpPr>
        <p:spPr>
          <a:xfrm>
            <a:off x="-331246" y="4797238"/>
            <a:ext cx="8518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E6DCB5"/>
                </a:solidFill>
                <a:latin typeface="Do Hyeon"/>
                <a:ea typeface="Do Hyeon"/>
                <a:cs typeface="Do Hyeon"/>
                <a:sym typeface="Do Hyeon"/>
              </a:rPr>
              <a:t>추진배경</a:t>
            </a:r>
            <a:endParaRPr sz="25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109" name="Google Shape;109;p2"/>
          <p:cNvGrpSpPr/>
          <p:nvPr/>
        </p:nvGrpSpPr>
        <p:grpSpPr>
          <a:xfrm>
            <a:off x="3354998" y="3860462"/>
            <a:ext cx="1382025" cy="1551923"/>
            <a:chOff x="3354998" y="3860462"/>
            <a:chExt cx="1382025" cy="1551923"/>
          </a:xfrm>
        </p:grpSpPr>
        <p:pic>
          <p:nvPicPr>
            <p:cNvPr id="110" name="Google Shape;110;p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535294" y="3860462"/>
              <a:ext cx="860876" cy="860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" name="Google Shape;111;p2"/>
            <p:cNvSpPr txBox="1"/>
            <p:nvPr/>
          </p:nvSpPr>
          <p:spPr>
            <a:xfrm>
              <a:off x="3354998" y="3873288"/>
              <a:ext cx="1382025" cy="15390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5800">
                  <a:solidFill>
                    <a:srgbClr val="463908"/>
                  </a:solidFill>
                  <a:latin typeface="Nanum Myeongjo"/>
                  <a:ea typeface="Nanum Myeongjo"/>
                  <a:cs typeface="Nanum Myeongjo"/>
                  <a:sym typeface="Nanum Myeongjo"/>
                </a:rPr>
                <a:t>01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" name="Google Shape;112;p2"/>
          <p:cNvSpPr txBox="1"/>
          <p:nvPr/>
        </p:nvSpPr>
        <p:spPr>
          <a:xfrm>
            <a:off x="422623" y="6683333"/>
            <a:ext cx="7011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6DCB5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한글을 막 배우기 시작한 아이들은</a:t>
            </a:r>
            <a:endParaRPr sz="16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6DCB5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미디어와 어른에 대한 의존도가 높고</a:t>
            </a:r>
            <a:endParaRPr sz="1600"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6DCB5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학습시기에 적정환경을 갖춰주는 것이 중요합니다.</a:t>
            </a:r>
            <a:endParaRPr sz="20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113" name="Google Shape;113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45908" y="6190777"/>
            <a:ext cx="764489" cy="1477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"/>
          <p:cNvSpPr txBox="1"/>
          <p:nvPr/>
        </p:nvSpPr>
        <p:spPr>
          <a:xfrm>
            <a:off x="10098202" y="4797238"/>
            <a:ext cx="8518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E6DCB5"/>
                </a:solidFill>
                <a:latin typeface="Do Hyeon"/>
                <a:ea typeface="Do Hyeon"/>
                <a:cs typeface="Do Hyeon"/>
                <a:sym typeface="Do Hyeon"/>
              </a:rPr>
              <a:t>기대효과</a:t>
            </a:r>
            <a:endParaRPr sz="25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115" name="Google Shape;115;p2"/>
          <p:cNvGrpSpPr/>
          <p:nvPr/>
        </p:nvGrpSpPr>
        <p:grpSpPr>
          <a:xfrm>
            <a:off x="13784407" y="3860462"/>
            <a:ext cx="1382025" cy="1551923"/>
            <a:chOff x="13784407" y="3860462"/>
            <a:chExt cx="1382025" cy="1551923"/>
          </a:xfrm>
        </p:grpSpPr>
        <p:pic>
          <p:nvPicPr>
            <p:cNvPr id="116" name="Google Shape;116;p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3964703" y="3860462"/>
              <a:ext cx="860876" cy="860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Google Shape;117;p2"/>
            <p:cNvSpPr txBox="1"/>
            <p:nvPr/>
          </p:nvSpPr>
          <p:spPr>
            <a:xfrm>
              <a:off x="13784407" y="3873288"/>
              <a:ext cx="1382025" cy="15390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5800">
                  <a:solidFill>
                    <a:srgbClr val="463908"/>
                  </a:solidFill>
                  <a:latin typeface="Nanum Myeongjo"/>
                  <a:ea typeface="Nanum Myeongjo"/>
                  <a:cs typeface="Nanum Myeongjo"/>
                  <a:sym typeface="Nanum Myeongjo"/>
                </a:rPr>
                <a:t>03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" name="Google Shape;118;p2"/>
          <p:cNvSpPr txBox="1"/>
          <p:nvPr/>
        </p:nvSpPr>
        <p:spPr>
          <a:xfrm>
            <a:off x="10852061" y="6683333"/>
            <a:ext cx="7011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6DCB5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학습자(영유아)의 학습 성취도를 쉽게 파악할 수 있고,</a:t>
            </a:r>
            <a:endParaRPr sz="2000">
              <a:solidFill>
                <a:srgbClr val="E6DCB5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6DCB5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문해력 향상에 기여하여 이후 정규 교육 과정에</a:t>
            </a:r>
            <a:endParaRPr sz="2000">
              <a:solidFill>
                <a:srgbClr val="E6DCB5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E6DCB5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적응을 도울 수 있습니다.</a:t>
            </a:r>
            <a:endParaRPr sz="2000">
              <a:solidFill>
                <a:srgbClr val="E6DCB5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pic>
        <p:nvPicPr>
          <p:cNvPr id="119" name="Google Shape;119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975317" y="6190777"/>
            <a:ext cx="764489" cy="1477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2"/>
          <p:cNvGrpSpPr/>
          <p:nvPr/>
        </p:nvGrpSpPr>
        <p:grpSpPr>
          <a:xfrm>
            <a:off x="247999" y="363297"/>
            <a:ext cx="477000" cy="9394700"/>
            <a:chOff x="421864" y="363297"/>
            <a:chExt cx="477000" cy="9394700"/>
          </a:xfrm>
        </p:grpSpPr>
        <p:sp>
          <p:nvSpPr>
            <p:cNvPr id="121" name="Google Shape;121;p2"/>
            <p:cNvSpPr txBox="1"/>
            <p:nvPr/>
          </p:nvSpPr>
          <p:spPr>
            <a:xfrm rot="5400000">
              <a:off x="-522086" y="3369865"/>
              <a:ext cx="23649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547B78"/>
                  </a:solidFill>
                  <a:latin typeface="Poor Story"/>
                  <a:ea typeface="Poor Story"/>
                  <a:cs typeface="Poor Story"/>
                  <a:sym typeface="Poor Story"/>
                </a:rPr>
                <a:t>Backgound</a:t>
              </a:r>
              <a:endParaRPr b="1" sz="1800">
                <a:solidFill>
                  <a:schemeClr val="dk1"/>
                </a:solidFill>
                <a:latin typeface="Poor Story"/>
                <a:ea typeface="Poor Story"/>
                <a:cs typeface="Poor Story"/>
                <a:sym typeface="Poor Story"/>
              </a:endParaRPr>
            </a:p>
          </p:txBody>
        </p:sp>
        <p:sp>
          <p:nvSpPr>
            <p:cNvPr id="122" name="Google Shape;122;p2"/>
            <p:cNvSpPr txBox="1"/>
            <p:nvPr/>
          </p:nvSpPr>
          <p:spPr>
            <a:xfrm rot="5400000">
              <a:off x="-522086" y="5853456"/>
              <a:ext cx="23649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547B78"/>
                  </a:solidFill>
                  <a:latin typeface="Poor Story"/>
                  <a:ea typeface="Poor Story"/>
                  <a:cs typeface="Poor Story"/>
                  <a:sym typeface="Poor Story"/>
                </a:rPr>
                <a:t>Func/Tech</a:t>
              </a:r>
              <a:endParaRPr b="1" sz="1800">
                <a:solidFill>
                  <a:schemeClr val="dk1"/>
                </a:solidFill>
                <a:latin typeface="Poor Story"/>
                <a:ea typeface="Poor Story"/>
                <a:cs typeface="Poor Story"/>
                <a:sym typeface="Poor Story"/>
              </a:endParaRPr>
            </a:p>
          </p:txBody>
        </p:sp>
        <p:sp>
          <p:nvSpPr>
            <p:cNvPr id="123" name="Google Shape;123;p2"/>
            <p:cNvSpPr txBox="1"/>
            <p:nvPr/>
          </p:nvSpPr>
          <p:spPr>
            <a:xfrm rot="5400000">
              <a:off x="-522086" y="8337047"/>
              <a:ext cx="23649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547B78"/>
                  </a:solidFill>
                  <a:latin typeface="Poor Story"/>
                  <a:ea typeface="Poor Story"/>
                  <a:cs typeface="Poor Story"/>
                  <a:sym typeface="Poor Story"/>
                </a:rPr>
                <a:t>Conclusion</a:t>
              </a:r>
              <a:endParaRPr b="1" sz="1800">
                <a:solidFill>
                  <a:schemeClr val="dk1"/>
                </a:solidFill>
                <a:latin typeface="Poor Story"/>
                <a:ea typeface="Poor Story"/>
                <a:cs typeface="Poor Story"/>
                <a:sym typeface="Poor Story"/>
              </a:endParaRPr>
            </a:p>
          </p:txBody>
        </p:sp>
        <p:sp>
          <p:nvSpPr>
            <p:cNvPr id="124" name="Google Shape;124;p2"/>
            <p:cNvSpPr txBox="1"/>
            <p:nvPr/>
          </p:nvSpPr>
          <p:spPr>
            <a:xfrm rot="5400000">
              <a:off x="-522086" y="1307247"/>
              <a:ext cx="23649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7B5D54"/>
                  </a:solidFill>
                  <a:latin typeface="Poor Story"/>
                  <a:ea typeface="Poor Story"/>
                  <a:cs typeface="Poor Story"/>
                  <a:sym typeface="Poor Story"/>
                </a:rPr>
                <a:t>Index</a:t>
              </a:r>
              <a:endParaRPr b="1" sz="1800">
                <a:solidFill>
                  <a:schemeClr val="dk1"/>
                </a:solidFill>
                <a:latin typeface="Poor Story"/>
                <a:ea typeface="Poor Story"/>
                <a:cs typeface="Poor Story"/>
                <a:sym typeface="Poor Story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63908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3"/>
          <p:cNvPicPr preferRelativeResize="0"/>
          <p:nvPr/>
        </p:nvPicPr>
        <p:blipFill rotWithShape="1">
          <a:blip r:embed="rId3">
            <a:alphaModFix/>
          </a:blip>
          <a:srcRect b="8067" l="0" r="0" t="11817"/>
          <a:stretch/>
        </p:blipFill>
        <p:spPr>
          <a:xfrm>
            <a:off x="1025825" y="747925"/>
            <a:ext cx="16431324" cy="878987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3"/>
          <p:cNvSpPr txBox="1"/>
          <p:nvPr/>
        </p:nvSpPr>
        <p:spPr>
          <a:xfrm>
            <a:off x="7496832" y="1635504"/>
            <a:ext cx="93384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2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한눈에 보는 Sedy</a:t>
            </a:r>
            <a:r>
              <a:rPr lang="en-US" sz="82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en-US" sz="82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프로젝트</a:t>
            </a:r>
            <a:endParaRPr sz="28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1" name="Google Shape;131;p3"/>
          <p:cNvSpPr txBox="1"/>
          <p:nvPr/>
        </p:nvSpPr>
        <p:spPr>
          <a:xfrm>
            <a:off x="4668135" y="8067646"/>
            <a:ext cx="12167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000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건전한 콘텐츠 학습 모델 시장이 확대 되고 있는 지금, </a:t>
            </a:r>
            <a:endParaRPr sz="2000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000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팀 Sedy는 학습 지원시스템과 디지털 신기술의 접목을 통해</a:t>
            </a:r>
            <a:endParaRPr sz="2000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더 몰입도높은 콘텐츠를 제공하여 경쟁성을 갖추고 있습니다.</a:t>
            </a:r>
            <a:endParaRPr sz="2000">
              <a:solidFill>
                <a:schemeClr val="lt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132" name="Google Shape;132;p3"/>
          <p:cNvSpPr txBox="1"/>
          <p:nvPr/>
        </p:nvSpPr>
        <p:spPr>
          <a:xfrm>
            <a:off x="11919516" y="1378695"/>
            <a:ext cx="338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이정원 · 신영주 · 장영대</a:t>
            </a:r>
            <a:endParaRPr sz="18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133" name="Google Shape;133;p3"/>
          <p:cNvSpPr txBox="1"/>
          <p:nvPr/>
        </p:nvSpPr>
        <p:spPr>
          <a:xfrm>
            <a:off x="14448718" y="1189943"/>
            <a:ext cx="2245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IBM Plex Sans KR Medium"/>
                <a:ea typeface="IBM Plex Sans KR Medium"/>
                <a:cs typeface="IBM Plex Sans KR Medium"/>
                <a:sym typeface="IBM Plex Sans KR Medium"/>
              </a:rPr>
              <a:t>팀 Sedy</a:t>
            </a:r>
            <a:endParaRPr sz="1800">
              <a:solidFill>
                <a:schemeClr val="dk1"/>
              </a:solidFill>
              <a:latin typeface="IBM Plex Sans KR Medium"/>
              <a:ea typeface="IBM Plex Sans KR Medium"/>
              <a:cs typeface="IBM Plex Sans KR Medium"/>
              <a:sym typeface="IBM Plex Sans KR Medium"/>
            </a:endParaRPr>
          </a:p>
        </p:txBody>
      </p:sp>
      <p:sp>
        <p:nvSpPr>
          <p:cNvPr id="134" name="Google Shape;134;p3"/>
          <p:cNvSpPr txBox="1"/>
          <p:nvPr/>
        </p:nvSpPr>
        <p:spPr>
          <a:xfrm rot="5400000">
            <a:off x="-681462" y="3369865"/>
            <a:ext cx="2364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7B5D54"/>
                </a:solidFill>
                <a:latin typeface="Poor Story"/>
                <a:ea typeface="Poor Story"/>
                <a:cs typeface="Poor Story"/>
                <a:sym typeface="Poor Story"/>
              </a:rPr>
              <a:t>Backgound</a:t>
            </a:r>
            <a:endParaRPr b="1" sz="1800">
              <a:solidFill>
                <a:schemeClr val="dk1"/>
              </a:solidFill>
              <a:latin typeface="Poor Story"/>
              <a:ea typeface="Poor Story"/>
              <a:cs typeface="Poor Story"/>
              <a:sym typeface="Poor Story"/>
            </a:endParaRPr>
          </a:p>
        </p:txBody>
      </p:sp>
      <p:sp>
        <p:nvSpPr>
          <p:cNvPr id="135" name="Google Shape;135;p3"/>
          <p:cNvSpPr txBox="1"/>
          <p:nvPr/>
        </p:nvSpPr>
        <p:spPr>
          <a:xfrm rot="5400000">
            <a:off x="-681462" y="5853456"/>
            <a:ext cx="2364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547B78"/>
                </a:solidFill>
                <a:latin typeface="Poor Story"/>
                <a:ea typeface="Poor Story"/>
                <a:cs typeface="Poor Story"/>
                <a:sym typeface="Poor Story"/>
              </a:rPr>
              <a:t>Func/Tech</a:t>
            </a:r>
            <a:endParaRPr b="1" sz="1800">
              <a:solidFill>
                <a:schemeClr val="dk1"/>
              </a:solidFill>
              <a:latin typeface="Poor Story"/>
              <a:ea typeface="Poor Story"/>
              <a:cs typeface="Poor Story"/>
              <a:sym typeface="Poor Story"/>
            </a:endParaRPr>
          </a:p>
        </p:txBody>
      </p:sp>
      <p:sp>
        <p:nvSpPr>
          <p:cNvPr id="136" name="Google Shape;136;p3"/>
          <p:cNvSpPr txBox="1"/>
          <p:nvPr/>
        </p:nvSpPr>
        <p:spPr>
          <a:xfrm rot="5400000">
            <a:off x="-681462" y="8337047"/>
            <a:ext cx="2364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547B78"/>
                </a:solidFill>
                <a:latin typeface="Poor Story"/>
                <a:ea typeface="Poor Story"/>
                <a:cs typeface="Poor Story"/>
                <a:sym typeface="Poor Story"/>
              </a:rPr>
              <a:t>Conclusion</a:t>
            </a:r>
            <a:endParaRPr b="1" sz="1800">
              <a:solidFill>
                <a:schemeClr val="dk1"/>
              </a:solidFill>
              <a:latin typeface="Poor Story"/>
              <a:ea typeface="Poor Story"/>
              <a:cs typeface="Poor Story"/>
              <a:sym typeface="Poor Story"/>
            </a:endParaRPr>
          </a:p>
        </p:txBody>
      </p:sp>
      <p:sp>
        <p:nvSpPr>
          <p:cNvPr id="137" name="Google Shape;137;p3"/>
          <p:cNvSpPr txBox="1"/>
          <p:nvPr/>
        </p:nvSpPr>
        <p:spPr>
          <a:xfrm rot="5400000">
            <a:off x="-681462" y="1307247"/>
            <a:ext cx="2364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547B78"/>
                </a:solidFill>
                <a:latin typeface="Poor Story"/>
                <a:ea typeface="Poor Story"/>
                <a:cs typeface="Poor Story"/>
                <a:sym typeface="Poor Story"/>
              </a:rPr>
              <a:t>Index</a:t>
            </a:r>
            <a:endParaRPr b="1" sz="1800">
              <a:solidFill>
                <a:schemeClr val="dk1"/>
              </a:solidFill>
              <a:latin typeface="Poor Story"/>
              <a:ea typeface="Poor Story"/>
              <a:cs typeface="Poor Story"/>
              <a:sym typeface="Poor Story"/>
            </a:endParaRPr>
          </a:p>
        </p:txBody>
      </p:sp>
      <p:sp>
        <p:nvSpPr>
          <p:cNvPr id="138" name="Google Shape;138;p3"/>
          <p:cNvSpPr/>
          <p:nvPr/>
        </p:nvSpPr>
        <p:spPr>
          <a:xfrm>
            <a:off x="1228525" y="4315800"/>
            <a:ext cx="3552300" cy="355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8F7926"/>
                </a:solidFill>
              </a:rPr>
              <a:t>학습자가 로봇을 작동시키면</a:t>
            </a:r>
            <a:endParaRPr b="1" sz="2400">
              <a:solidFill>
                <a:srgbClr val="8F792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8F7926"/>
                </a:solidFill>
                <a:highlight>
                  <a:srgbClr val="C6E6E0"/>
                </a:highlight>
              </a:rPr>
              <a:t>한글 학습 콘텐츠</a:t>
            </a:r>
            <a:r>
              <a:rPr b="1" lang="en-US" sz="2400">
                <a:solidFill>
                  <a:srgbClr val="8F7926"/>
                </a:solidFill>
              </a:rPr>
              <a:t>가 재생</a:t>
            </a:r>
            <a:endParaRPr b="1" sz="2400">
              <a:solidFill>
                <a:srgbClr val="8F7926"/>
              </a:solidFill>
            </a:endParaRPr>
          </a:p>
        </p:txBody>
      </p:sp>
      <p:sp>
        <p:nvSpPr>
          <p:cNvPr id="139" name="Google Shape;139;p3"/>
          <p:cNvSpPr/>
          <p:nvPr/>
        </p:nvSpPr>
        <p:spPr>
          <a:xfrm>
            <a:off x="5210100" y="5507250"/>
            <a:ext cx="1376700" cy="116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82CB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3"/>
          <p:cNvSpPr/>
          <p:nvPr/>
        </p:nvSpPr>
        <p:spPr>
          <a:xfrm>
            <a:off x="7075825" y="4315800"/>
            <a:ext cx="3552300" cy="355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8F7926"/>
                </a:solidFill>
              </a:rPr>
              <a:t>함께 제공하는 </a:t>
            </a:r>
            <a:r>
              <a:rPr b="1" lang="en-US" sz="2400">
                <a:solidFill>
                  <a:srgbClr val="8F7926"/>
                </a:solidFill>
                <a:highlight>
                  <a:srgbClr val="C6E6E0"/>
                </a:highlight>
              </a:rPr>
              <a:t>벽그림 포스터</a:t>
            </a:r>
            <a:r>
              <a:rPr b="1" lang="en-US" sz="2400">
                <a:solidFill>
                  <a:srgbClr val="8F7926"/>
                </a:solidFill>
              </a:rPr>
              <a:t>를 카메라에 인식시키며 콘텐츠를 진행</a:t>
            </a:r>
            <a:endParaRPr b="1" sz="2400">
              <a:solidFill>
                <a:srgbClr val="8F7926"/>
              </a:solidFill>
            </a:endParaRPr>
          </a:p>
        </p:txBody>
      </p:sp>
      <p:sp>
        <p:nvSpPr>
          <p:cNvPr id="141" name="Google Shape;141;p3"/>
          <p:cNvSpPr/>
          <p:nvPr/>
        </p:nvSpPr>
        <p:spPr>
          <a:xfrm>
            <a:off x="11057400" y="5507250"/>
            <a:ext cx="1376700" cy="116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82CB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3"/>
          <p:cNvSpPr/>
          <p:nvPr/>
        </p:nvSpPr>
        <p:spPr>
          <a:xfrm>
            <a:off x="12863375" y="4315800"/>
            <a:ext cx="3552300" cy="355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8F7926"/>
                </a:solidFill>
              </a:rPr>
              <a:t>보호자는학습 결과를 </a:t>
            </a:r>
            <a:r>
              <a:rPr b="1" lang="en-US" sz="2400">
                <a:solidFill>
                  <a:srgbClr val="8F7926"/>
                </a:solidFill>
                <a:highlight>
                  <a:srgbClr val="C6E6E0"/>
                </a:highlight>
              </a:rPr>
              <a:t>관리자</a:t>
            </a:r>
            <a:r>
              <a:rPr b="1" lang="en-US" sz="2400">
                <a:solidFill>
                  <a:srgbClr val="8F7926"/>
                </a:solidFill>
                <a:highlight>
                  <a:srgbClr val="C6E6E0"/>
                </a:highlight>
              </a:rPr>
              <a:t> </a:t>
            </a:r>
            <a:r>
              <a:rPr b="1" lang="en-US" sz="2400">
                <a:solidFill>
                  <a:srgbClr val="8F7926"/>
                </a:solidFill>
                <a:highlight>
                  <a:srgbClr val="C6E6E0"/>
                </a:highlight>
              </a:rPr>
              <a:t>페이지</a:t>
            </a:r>
            <a:r>
              <a:rPr b="1" lang="en-US" sz="2400">
                <a:solidFill>
                  <a:srgbClr val="8F7926"/>
                </a:solidFill>
              </a:rPr>
              <a:t>에서 확인</a:t>
            </a:r>
            <a:endParaRPr b="1" sz="2400">
              <a:solidFill>
                <a:srgbClr val="8F7926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78" y="-316370"/>
            <a:ext cx="9401617" cy="10932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3850" y="1042136"/>
            <a:ext cx="6375928" cy="6375928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4"/>
          <p:cNvSpPr txBox="1"/>
          <p:nvPr/>
        </p:nvSpPr>
        <p:spPr>
          <a:xfrm>
            <a:off x="8563383" y="7823752"/>
            <a:ext cx="10435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463908"/>
                </a:solidFill>
              </a:rPr>
              <a:t>강아지를 닮은 로봇</a:t>
            </a:r>
            <a:endParaRPr sz="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8625981" y="8882486"/>
            <a:ext cx="10309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63908"/>
                </a:solidFill>
              </a:rPr>
              <a:t>귀여운 강아지를 본딴 외형과 부드러운 모서리 처리로</a:t>
            </a:r>
            <a:endParaRPr sz="2000">
              <a:solidFill>
                <a:srgbClr val="463908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63908"/>
                </a:solidFill>
              </a:rPr>
              <a:t>사용자의 경계심을 낮추고 콘텐츠에 몰입할 수 있도록 돕는 로봇</a:t>
            </a:r>
            <a:endParaRPr sz="2000">
              <a:solidFill>
                <a:srgbClr val="463908"/>
              </a:solidFill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-136322" y="7823752"/>
            <a:ext cx="10435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</a:rPr>
              <a:t>미니게임 학습콘텐츠</a:t>
            </a:r>
            <a:endParaRPr sz="5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-73700" y="8882486"/>
            <a:ext cx="10309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</a:rPr>
              <a:t>미니게임 전용 그림포스터를 활용하여</a:t>
            </a:r>
            <a:endParaRPr sz="2000">
              <a:solidFill>
                <a:srgbClr val="FFFFFF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</a:rPr>
              <a:t>포스터의 그림 및 단어를 사용자가 직접 인식시킴으로서</a:t>
            </a:r>
            <a:endParaRPr sz="2000">
              <a:solidFill>
                <a:srgbClr val="FFFFFF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</a:rPr>
              <a:t>몰입도를 높인 미니게임 형식의 한글 학습 콘텐츠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153" name="Google Shape;153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05487" y="1054600"/>
            <a:ext cx="6350975" cy="635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79999">
            <a:off x="2983602" y="7141985"/>
            <a:ext cx="4237646" cy="55433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4"/>
          <p:cNvSpPr txBox="1"/>
          <p:nvPr/>
        </p:nvSpPr>
        <p:spPr>
          <a:xfrm rot="180036">
            <a:off x="2671321" y="7094825"/>
            <a:ext cx="4819808" cy="6464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</a:rPr>
              <a:t>한글 학습 콘텐츠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180001">
            <a:off x="11655354" y="7146194"/>
            <a:ext cx="4452916" cy="55433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4"/>
          <p:cNvSpPr txBox="1"/>
          <p:nvPr/>
        </p:nvSpPr>
        <p:spPr>
          <a:xfrm rot="180036">
            <a:off x="11365414" y="7094825"/>
            <a:ext cx="4819808" cy="6464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</a:rPr>
              <a:t>친숙한 외형의 로봇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4"/>
          <p:cNvSpPr txBox="1"/>
          <p:nvPr/>
        </p:nvSpPr>
        <p:spPr>
          <a:xfrm rot="5400000">
            <a:off x="-522927" y="3369865"/>
            <a:ext cx="2364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7B5D54"/>
                </a:solidFill>
                <a:latin typeface="Poor Story"/>
                <a:ea typeface="Poor Story"/>
                <a:cs typeface="Poor Story"/>
                <a:sym typeface="Poor Story"/>
              </a:rPr>
              <a:t>Backgound</a:t>
            </a:r>
            <a:endParaRPr b="1" sz="1800">
              <a:solidFill>
                <a:schemeClr val="dk1"/>
              </a:solidFill>
              <a:latin typeface="Poor Story"/>
              <a:ea typeface="Poor Story"/>
              <a:cs typeface="Poor Story"/>
              <a:sym typeface="Poor Story"/>
            </a:endParaRPr>
          </a:p>
        </p:txBody>
      </p:sp>
      <p:sp>
        <p:nvSpPr>
          <p:cNvPr id="159" name="Google Shape;159;p4"/>
          <p:cNvSpPr txBox="1"/>
          <p:nvPr/>
        </p:nvSpPr>
        <p:spPr>
          <a:xfrm rot="5400000">
            <a:off x="-522927" y="5853456"/>
            <a:ext cx="2364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547B78"/>
                </a:solidFill>
                <a:latin typeface="Poor Story"/>
                <a:ea typeface="Poor Story"/>
                <a:cs typeface="Poor Story"/>
                <a:sym typeface="Poor Story"/>
              </a:rPr>
              <a:t>Func/Tech</a:t>
            </a:r>
            <a:endParaRPr b="1" sz="1800">
              <a:solidFill>
                <a:schemeClr val="dk1"/>
              </a:solidFill>
              <a:latin typeface="Poor Story"/>
              <a:ea typeface="Poor Story"/>
              <a:cs typeface="Poor Story"/>
              <a:sym typeface="Poor Story"/>
            </a:endParaRPr>
          </a:p>
        </p:txBody>
      </p:sp>
      <p:sp>
        <p:nvSpPr>
          <p:cNvPr id="160" name="Google Shape;160;p4"/>
          <p:cNvSpPr txBox="1"/>
          <p:nvPr/>
        </p:nvSpPr>
        <p:spPr>
          <a:xfrm rot="5400000">
            <a:off x="-522927" y="8337047"/>
            <a:ext cx="2364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547B78"/>
                </a:solidFill>
                <a:latin typeface="Poor Story"/>
                <a:ea typeface="Poor Story"/>
                <a:cs typeface="Poor Story"/>
                <a:sym typeface="Poor Story"/>
              </a:rPr>
              <a:t>Conclusion</a:t>
            </a:r>
            <a:endParaRPr b="1" sz="1800">
              <a:solidFill>
                <a:schemeClr val="dk1"/>
              </a:solidFill>
              <a:latin typeface="Poor Story"/>
              <a:ea typeface="Poor Story"/>
              <a:cs typeface="Poor Story"/>
              <a:sym typeface="Poor Story"/>
            </a:endParaRPr>
          </a:p>
        </p:txBody>
      </p:sp>
      <p:sp>
        <p:nvSpPr>
          <p:cNvPr id="161" name="Google Shape;161;p4"/>
          <p:cNvSpPr txBox="1"/>
          <p:nvPr/>
        </p:nvSpPr>
        <p:spPr>
          <a:xfrm rot="5400000">
            <a:off x="-522927" y="1307247"/>
            <a:ext cx="2364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547B78"/>
                </a:solidFill>
                <a:latin typeface="Poor Story"/>
                <a:ea typeface="Poor Story"/>
                <a:cs typeface="Poor Story"/>
                <a:sym typeface="Poor Story"/>
              </a:rPr>
              <a:t>Index</a:t>
            </a:r>
            <a:endParaRPr b="1" sz="1800">
              <a:solidFill>
                <a:schemeClr val="dk1"/>
              </a:solidFill>
              <a:latin typeface="Poor Story"/>
              <a:ea typeface="Poor Story"/>
              <a:cs typeface="Poor Story"/>
              <a:sym typeface="Poor Stor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B543A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49236" y="-316370"/>
            <a:ext cx="1384720" cy="10932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37276" y="730517"/>
            <a:ext cx="3284165" cy="547366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5"/>
          <p:cNvSpPr txBox="1"/>
          <p:nvPr/>
        </p:nvSpPr>
        <p:spPr>
          <a:xfrm>
            <a:off x="3441135" y="4747777"/>
            <a:ext cx="2047626" cy="25245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0">
                <a:solidFill>
                  <a:srgbClr val="FFFFFF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5"/>
          <p:cNvSpPr txBox="1"/>
          <p:nvPr/>
        </p:nvSpPr>
        <p:spPr>
          <a:xfrm>
            <a:off x="957918" y="6434606"/>
            <a:ext cx="5242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rgbClr val="E6DCB5"/>
                </a:solidFill>
                <a:latin typeface="Do Hyeon"/>
                <a:ea typeface="Do Hyeon"/>
                <a:cs typeface="Do Hyeon"/>
                <a:sym typeface="Do Hyeon"/>
              </a:rPr>
              <a:t>한글 OCR</a:t>
            </a:r>
            <a:endParaRPr sz="27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70" name="Google Shape;170;p5"/>
          <p:cNvSpPr txBox="1"/>
          <p:nvPr/>
        </p:nvSpPr>
        <p:spPr>
          <a:xfrm>
            <a:off x="634108" y="7434314"/>
            <a:ext cx="5890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미니게임에 적용하여</a:t>
            </a:r>
            <a:endParaRPr sz="2200">
              <a:solidFill>
                <a:srgbClr val="FFFF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흥미와 몰입도를 높이는</a:t>
            </a:r>
            <a:endParaRPr sz="2200">
              <a:solidFill>
                <a:srgbClr val="FFFF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디지털 신기술</a:t>
            </a:r>
            <a:endParaRPr sz="2200">
              <a:solidFill>
                <a:srgbClr val="FFFF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171" name="Google Shape;171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45753" y="7173457"/>
            <a:ext cx="667212" cy="128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5"/>
          <p:cNvPicPr preferRelativeResize="0"/>
          <p:nvPr/>
        </p:nvPicPr>
        <p:blipFill rotWithShape="1">
          <a:blip r:embed="rId6">
            <a:alphaModFix/>
          </a:blip>
          <a:srcRect b="0" l="0" r="65376" t="0"/>
          <a:stretch/>
        </p:blipFill>
        <p:spPr>
          <a:xfrm>
            <a:off x="9359867" y="730517"/>
            <a:ext cx="3284165" cy="547366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5"/>
          <p:cNvSpPr txBox="1"/>
          <p:nvPr/>
        </p:nvSpPr>
        <p:spPr>
          <a:xfrm>
            <a:off x="8375909" y="6434606"/>
            <a:ext cx="5242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rgbClr val="E6DCB5"/>
                </a:solidFill>
                <a:latin typeface="Do Hyeon"/>
                <a:ea typeface="Do Hyeon"/>
                <a:cs typeface="Do Hyeon"/>
                <a:sym typeface="Do Hyeon"/>
              </a:rPr>
              <a:t>모니터링</a:t>
            </a:r>
            <a:endParaRPr sz="27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74" name="Google Shape;174;p5"/>
          <p:cNvSpPr txBox="1"/>
          <p:nvPr/>
        </p:nvSpPr>
        <p:spPr>
          <a:xfrm>
            <a:off x="8036250" y="7434314"/>
            <a:ext cx="5922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학습 성취도를 파악할 수 있도록</a:t>
            </a:r>
            <a:endParaRPr sz="2200">
              <a:solidFill>
                <a:srgbClr val="FFFF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학습결과를 시각화하여 제공하는</a:t>
            </a:r>
            <a:endParaRPr sz="2200">
              <a:solidFill>
                <a:srgbClr val="FFFF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웹페이지</a:t>
            </a:r>
            <a:endParaRPr sz="2200">
              <a:solidFill>
                <a:srgbClr val="FFFF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pic>
        <p:nvPicPr>
          <p:cNvPr id="175" name="Google Shape;175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63750" y="7173457"/>
            <a:ext cx="667212" cy="128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46275" y="1744875"/>
            <a:ext cx="3284165" cy="547366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5"/>
          <p:cNvSpPr txBox="1"/>
          <p:nvPr/>
        </p:nvSpPr>
        <p:spPr>
          <a:xfrm>
            <a:off x="4666909" y="7393730"/>
            <a:ext cx="5242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rgbClr val="E6DCB5"/>
                </a:solidFill>
                <a:latin typeface="Do Hyeon"/>
                <a:ea typeface="Do Hyeon"/>
                <a:cs typeface="Do Hyeon"/>
                <a:sym typeface="Do Hyeon"/>
              </a:rPr>
              <a:t>객체검출</a:t>
            </a:r>
            <a:endParaRPr sz="27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78" name="Google Shape;178;p5"/>
          <p:cNvSpPr txBox="1"/>
          <p:nvPr/>
        </p:nvSpPr>
        <p:spPr>
          <a:xfrm>
            <a:off x="3792322" y="8441457"/>
            <a:ext cx="69921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2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미니게임에 적용하여</a:t>
            </a:r>
            <a:endParaRPr sz="2200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2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흥미와 몰입도를 높이는</a:t>
            </a:r>
            <a:endParaRPr sz="2200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200">
                <a:solidFill>
                  <a:schemeClr val="lt1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디지털 신기술</a:t>
            </a:r>
            <a:endParaRPr sz="2200">
              <a:solidFill>
                <a:schemeClr val="lt1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79" name="Google Shape;179;p5"/>
          <p:cNvSpPr txBox="1"/>
          <p:nvPr/>
        </p:nvSpPr>
        <p:spPr>
          <a:xfrm>
            <a:off x="6908444" y="1658918"/>
            <a:ext cx="2317441" cy="25245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0">
                <a:solidFill>
                  <a:srgbClr val="FFFFFF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68361" y="8153229"/>
            <a:ext cx="667212" cy="128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064273" y="1744875"/>
            <a:ext cx="3284165" cy="547366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5"/>
          <p:cNvSpPr txBox="1"/>
          <p:nvPr/>
        </p:nvSpPr>
        <p:spPr>
          <a:xfrm>
            <a:off x="12084947" y="7393730"/>
            <a:ext cx="5242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rgbClr val="E6DCB5"/>
                </a:solidFill>
                <a:latin typeface="Do Hyeon"/>
                <a:ea typeface="Do Hyeon"/>
                <a:cs typeface="Do Hyeon"/>
                <a:sym typeface="Do Hyeon"/>
              </a:rPr>
              <a:t>미니게임</a:t>
            </a:r>
            <a:endParaRPr sz="27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3" name="Google Shape;183;p5"/>
          <p:cNvSpPr txBox="1"/>
          <p:nvPr/>
        </p:nvSpPr>
        <p:spPr>
          <a:xfrm>
            <a:off x="10994416" y="8441457"/>
            <a:ext cx="7423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디지털 신기술을 접목하여</a:t>
            </a:r>
            <a:endParaRPr sz="2200">
              <a:solidFill>
                <a:srgbClr val="FFFF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흥미와 몰입도를 높인</a:t>
            </a:r>
            <a:endParaRPr sz="2200">
              <a:solidFill>
                <a:srgbClr val="FFFF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IBM Plex Sans KR"/>
                <a:ea typeface="IBM Plex Sans KR"/>
                <a:cs typeface="IBM Plex Sans KR"/>
                <a:sym typeface="IBM Plex Sans KR"/>
              </a:rPr>
              <a:t>한글 학습용 미니게임</a:t>
            </a:r>
            <a:endParaRPr sz="2200">
              <a:solidFill>
                <a:srgbClr val="FFFFFF"/>
              </a:solidFill>
              <a:latin typeface="IBM Plex Sans KR"/>
              <a:ea typeface="IBM Plex Sans KR"/>
              <a:cs typeface="IBM Plex Sans KR"/>
              <a:sym typeface="IBM Plex Sans KR"/>
            </a:endParaRPr>
          </a:p>
        </p:txBody>
      </p:sp>
      <p:sp>
        <p:nvSpPr>
          <p:cNvPr id="184" name="Google Shape;184;p5"/>
          <p:cNvSpPr txBox="1"/>
          <p:nvPr/>
        </p:nvSpPr>
        <p:spPr>
          <a:xfrm>
            <a:off x="12793166" y="5748999"/>
            <a:ext cx="2176132" cy="25245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0">
                <a:solidFill>
                  <a:srgbClr val="FFFFFF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372749" y="8153229"/>
            <a:ext cx="667212" cy="12898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5"/>
          <p:cNvSpPr txBox="1"/>
          <p:nvPr/>
        </p:nvSpPr>
        <p:spPr>
          <a:xfrm rot="5400000">
            <a:off x="-750686" y="3369865"/>
            <a:ext cx="2364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547B78"/>
                </a:solidFill>
                <a:latin typeface="Poor Story"/>
                <a:ea typeface="Poor Story"/>
                <a:cs typeface="Poor Story"/>
                <a:sym typeface="Poor Story"/>
              </a:rPr>
              <a:t>Backgound</a:t>
            </a:r>
            <a:endParaRPr b="1" sz="1800">
              <a:solidFill>
                <a:schemeClr val="dk1"/>
              </a:solidFill>
              <a:latin typeface="Poor Story"/>
              <a:ea typeface="Poor Story"/>
              <a:cs typeface="Poor Story"/>
              <a:sym typeface="Poor Story"/>
            </a:endParaRPr>
          </a:p>
        </p:txBody>
      </p:sp>
      <p:sp>
        <p:nvSpPr>
          <p:cNvPr id="187" name="Google Shape;187;p5"/>
          <p:cNvSpPr txBox="1"/>
          <p:nvPr/>
        </p:nvSpPr>
        <p:spPr>
          <a:xfrm rot="5400000">
            <a:off x="-750686" y="5853456"/>
            <a:ext cx="2364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7B5D54"/>
                </a:solidFill>
                <a:latin typeface="Poor Story"/>
                <a:ea typeface="Poor Story"/>
                <a:cs typeface="Poor Story"/>
                <a:sym typeface="Poor Story"/>
              </a:rPr>
              <a:t>Func/Tech</a:t>
            </a:r>
            <a:endParaRPr b="1" sz="1800">
              <a:solidFill>
                <a:schemeClr val="dk1"/>
              </a:solidFill>
              <a:latin typeface="Poor Story"/>
              <a:ea typeface="Poor Story"/>
              <a:cs typeface="Poor Story"/>
              <a:sym typeface="Poor Story"/>
            </a:endParaRPr>
          </a:p>
        </p:txBody>
      </p:sp>
      <p:sp>
        <p:nvSpPr>
          <p:cNvPr id="188" name="Google Shape;188;p5"/>
          <p:cNvSpPr txBox="1"/>
          <p:nvPr/>
        </p:nvSpPr>
        <p:spPr>
          <a:xfrm rot="5400000">
            <a:off x="-750686" y="8337047"/>
            <a:ext cx="2364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547B78"/>
                </a:solidFill>
                <a:latin typeface="Poor Story"/>
                <a:ea typeface="Poor Story"/>
                <a:cs typeface="Poor Story"/>
                <a:sym typeface="Poor Story"/>
              </a:rPr>
              <a:t>Conclusion</a:t>
            </a:r>
            <a:endParaRPr b="1" sz="1800">
              <a:solidFill>
                <a:schemeClr val="dk1"/>
              </a:solidFill>
              <a:latin typeface="Poor Story"/>
              <a:ea typeface="Poor Story"/>
              <a:cs typeface="Poor Story"/>
              <a:sym typeface="Poor Story"/>
            </a:endParaRPr>
          </a:p>
        </p:txBody>
      </p:sp>
      <p:sp>
        <p:nvSpPr>
          <p:cNvPr id="189" name="Google Shape;189;p5"/>
          <p:cNvSpPr txBox="1"/>
          <p:nvPr/>
        </p:nvSpPr>
        <p:spPr>
          <a:xfrm rot="5400000">
            <a:off x="-750686" y="1307247"/>
            <a:ext cx="2364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547B78"/>
                </a:solidFill>
                <a:latin typeface="Poor Story"/>
                <a:ea typeface="Poor Story"/>
                <a:cs typeface="Poor Story"/>
                <a:sym typeface="Poor Story"/>
              </a:rPr>
              <a:t>Index</a:t>
            </a:r>
            <a:endParaRPr b="1" sz="1800">
              <a:solidFill>
                <a:schemeClr val="dk1"/>
              </a:solidFill>
              <a:latin typeface="Poor Story"/>
              <a:ea typeface="Poor Story"/>
              <a:cs typeface="Poor Story"/>
              <a:sym typeface="Poor Story"/>
            </a:endParaRPr>
          </a:p>
        </p:txBody>
      </p:sp>
      <p:pic>
        <p:nvPicPr>
          <p:cNvPr id="190" name="Google Shape;190;p5"/>
          <p:cNvPicPr preferRelativeResize="0"/>
          <p:nvPr/>
        </p:nvPicPr>
        <p:blipFill rotWithShape="1">
          <a:blip r:embed="rId9">
            <a:alphaModFix/>
          </a:blip>
          <a:srcRect b="4633" l="52899" r="3861" t="23299"/>
          <a:stretch/>
        </p:blipFill>
        <p:spPr>
          <a:xfrm>
            <a:off x="5648575" y="1744888"/>
            <a:ext cx="3284152" cy="547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5"/>
          <p:cNvPicPr preferRelativeResize="0"/>
          <p:nvPr/>
        </p:nvPicPr>
        <p:blipFill rotWithShape="1">
          <a:blip r:embed="rId9">
            <a:alphaModFix/>
          </a:blip>
          <a:srcRect b="18348" l="3662" r="53098" t="9584"/>
          <a:stretch/>
        </p:blipFill>
        <p:spPr>
          <a:xfrm>
            <a:off x="1932700" y="694525"/>
            <a:ext cx="3284152" cy="547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5"/>
          <p:cNvPicPr preferRelativeResize="0"/>
          <p:nvPr/>
        </p:nvPicPr>
        <p:blipFill rotWithShape="1">
          <a:blip r:embed="rId10">
            <a:alphaModFix/>
          </a:blip>
          <a:srcRect b="0" l="33121" r="33125" t="0"/>
          <a:stretch/>
        </p:blipFill>
        <p:spPr>
          <a:xfrm>
            <a:off x="13064275" y="1760200"/>
            <a:ext cx="3284174" cy="547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DCB5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"/>
          <p:cNvSpPr txBox="1"/>
          <p:nvPr/>
        </p:nvSpPr>
        <p:spPr>
          <a:xfrm>
            <a:off x="7467767" y="446111"/>
            <a:ext cx="9562382" cy="54098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200">
                <a:solidFill>
                  <a:srgbClr val="8F7926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Sedy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0"/>
          <p:cNvSpPr txBox="1"/>
          <p:nvPr/>
        </p:nvSpPr>
        <p:spPr>
          <a:xfrm>
            <a:off x="8704465" y="3197499"/>
            <a:ext cx="6820951" cy="6654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8F7926"/>
                </a:solidFill>
                <a:latin typeface="Arial"/>
                <a:ea typeface="Arial"/>
                <a:cs typeface="Arial"/>
                <a:sym typeface="Arial"/>
              </a:rPr>
              <a:t>Korean OCR Self Education Robot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0"/>
          <p:cNvSpPr txBox="1"/>
          <p:nvPr/>
        </p:nvSpPr>
        <p:spPr>
          <a:xfrm>
            <a:off x="1255552" y="4895629"/>
            <a:ext cx="131262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00">
                <a:solidFill>
                  <a:srgbClr val="65530D"/>
                </a:solidFill>
              </a:rPr>
              <a:t>디지털 신기술을 접목한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300">
                <a:solidFill>
                  <a:srgbClr val="8F7926"/>
                </a:solidFill>
              </a:rPr>
              <a:t>Sedy만의 학습용 콘텐츠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0"/>
          <p:cNvSpPr txBox="1"/>
          <p:nvPr/>
        </p:nvSpPr>
        <p:spPr>
          <a:xfrm>
            <a:off x="1255552" y="7828181"/>
            <a:ext cx="140994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8F7926"/>
              </a:buClr>
              <a:buSzPts val="2300"/>
              <a:buChar char="●"/>
            </a:pPr>
            <a:r>
              <a:rPr lang="en-US" sz="2300">
                <a:solidFill>
                  <a:srgbClr val="8F7926"/>
                </a:solidFill>
              </a:rPr>
              <a:t>1단계부터 3단계까지의 커리큘럼을 구성하여 학습자의 수준에 적합한 콘텐츠를 제공하고, </a:t>
            </a:r>
            <a:endParaRPr sz="2300">
              <a:solidFill>
                <a:srgbClr val="8F7926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8F7926"/>
                </a:solidFill>
              </a:rPr>
              <a:t>보호자는 학습자의 성취도를 레벨로 파악할 수 있습니다.</a:t>
            </a:r>
            <a:endParaRPr sz="2300">
              <a:solidFill>
                <a:srgbClr val="8F7926"/>
              </a:solidFill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8F7926"/>
              </a:buClr>
              <a:buSzPts val="2300"/>
              <a:buChar char="●"/>
            </a:pPr>
            <a:r>
              <a:rPr lang="en-US" sz="2300">
                <a:solidFill>
                  <a:srgbClr val="8F7926"/>
                </a:solidFill>
              </a:rPr>
              <a:t>디지털 신기술을 접목하여 기존 인공지능 학습 지원 시스템과 차별화되고,</a:t>
            </a:r>
            <a:endParaRPr sz="2300">
              <a:solidFill>
                <a:srgbClr val="8F7926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8F7926"/>
                </a:solidFill>
              </a:rPr>
              <a:t>학습자의 흥미와 몰입을 장려할 수 있습니다.</a:t>
            </a:r>
            <a:endParaRPr sz="2300">
              <a:solidFill>
                <a:srgbClr val="8F7926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0"/>
          <p:cNvSpPr txBox="1"/>
          <p:nvPr/>
        </p:nvSpPr>
        <p:spPr>
          <a:xfrm>
            <a:off x="1255552" y="1187946"/>
            <a:ext cx="5809620" cy="6112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8F7926"/>
                </a:solidFill>
                <a:latin typeface="Arial"/>
                <a:ea typeface="Arial"/>
                <a:cs typeface="Arial"/>
                <a:sym typeface="Arial"/>
              </a:rPr>
              <a:t>2022 K-디지털트레이닝 해커톤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5548" y="4209525"/>
            <a:ext cx="4691900" cy="587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0"/>
          <p:cNvSpPr txBox="1"/>
          <p:nvPr/>
        </p:nvSpPr>
        <p:spPr>
          <a:xfrm>
            <a:off x="1046403" y="4157057"/>
            <a:ext cx="5110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rgbClr val="FFFFFF"/>
                </a:solidFill>
              </a:rPr>
              <a:t>콘텐츠 미리보기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10"/>
          <p:cNvPicPr preferRelativeResize="0"/>
          <p:nvPr/>
        </p:nvPicPr>
        <p:blipFill rotWithShape="1">
          <a:blip r:embed="rId4">
            <a:alphaModFix/>
          </a:blip>
          <a:srcRect b="-30627" l="631" r="622" t="-6962"/>
          <a:stretch/>
        </p:blipFill>
        <p:spPr>
          <a:xfrm>
            <a:off x="13039625" y="5855950"/>
            <a:ext cx="5110200" cy="51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B543A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g17b3dd0db16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8870" y="2283387"/>
            <a:ext cx="8800853" cy="4950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17b3dd0db16_1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275" y="1045348"/>
            <a:ext cx="8800848" cy="4950477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17b3dd0db16_1_1"/>
          <p:cNvSpPr txBox="1"/>
          <p:nvPr/>
        </p:nvSpPr>
        <p:spPr>
          <a:xfrm>
            <a:off x="776287" y="131336"/>
            <a:ext cx="4848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463908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LV.</a:t>
            </a:r>
            <a:r>
              <a:rPr b="1" lang="en-US" sz="20200">
                <a:solidFill>
                  <a:srgbClr val="463908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17b3dd0db16_1_1"/>
          <p:cNvSpPr txBox="1"/>
          <p:nvPr/>
        </p:nvSpPr>
        <p:spPr>
          <a:xfrm>
            <a:off x="8128437" y="9423545"/>
            <a:ext cx="5869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82CBC4"/>
                </a:solidFill>
              </a:rPr>
              <a:t>◀벽그림 포스터</a:t>
            </a:r>
            <a:endParaRPr sz="1800">
              <a:solidFill>
                <a:srgbClr val="82CBC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g17b3dd0db16_1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45015" y="7598785"/>
            <a:ext cx="7754715" cy="2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17b3dd0db16_1_1"/>
          <p:cNvSpPr txBox="1"/>
          <p:nvPr/>
        </p:nvSpPr>
        <p:spPr>
          <a:xfrm>
            <a:off x="-3207008" y="7902257"/>
            <a:ext cx="20706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벽그림 포스터의 그림과 단어를 카메라에 인식시키면 해당하는 발음을 들려주면서 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chemeClr val="lt1"/>
                </a:solidFill>
              </a:rPr>
              <a:t>그림과 단어를 연관지어 인지시키고,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글자에 흥미를 유도하여 말하기에 가속도가 붙는 단계입니다.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215" name="Google Shape;215;g17b3dd0db16_1_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6280" y="7943522"/>
            <a:ext cx="2976101" cy="513423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17b3dd0db16_1_1"/>
          <p:cNvSpPr txBox="1"/>
          <p:nvPr/>
        </p:nvSpPr>
        <p:spPr>
          <a:xfrm>
            <a:off x="32180" y="7892447"/>
            <a:ext cx="4464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>
                <a:solidFill>
                  <a:srgbClr val="E6DCB5"/>
                </a:solidFill>
              </a:rPr>
              <a:t>말하기·듣기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g17b3dd0db16_1_1"/>
          <p:cNvSpPr txBox="1"/>
          <p:nvPr/>
        </p:nvSpPr>
        <p:spPr>
          <a:xfrm>
            <a:off x="12681421" y="1045362"/>
            <a:ext cx="338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이정원 · 신영주 · 장영대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17b3dd0db16_1_1"/>
          <p:cNvSpPr txBox="1"/>
          <p:nvPr/>
        </p:nvSpPr>
        <p:spPr>
          <a:xfrm>
            <a:off x="15210623" y="856610"/>
            <a:ext cx="2245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팀 Sedy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g17b3dd0db16_1_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1676" y="5216325"/>
            <a:ext cx="3387900" cy="4791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B543A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5469" y="1628450"/>
            <a:ext cx="8924251" cy="501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9300" y="2709025"/>
            <a:ext cx="8924227" cy="5019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7"/>
          <p:cNvSpPr txBox="1"/>
          <p:nvPr/>
        </p:nvSpPr>
        <p:spPr>
          <a:xfrm>
            <a:off x="1184362" y="93086"/>
            <a:ext cx="4848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463908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LV.</a:t>
            </a:r>
            <a:r>
              <a:rPr b="1" lang="en-US" sz="20200">
                <a:solidFill>
                  <a:srgbClr val="463908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45015" y="7598785"/>
            <a:ext cx="7754715" cy="2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7"/>
          <p:cNvSpPr txBox="1"/>
          <p:nvPr/>
        </p:nvSpPr>
        <p:spPr>
          <a:xfrm>
            <a:off x="-3207008" y="7902257"/>
            <a:ext cx="20706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그림 또는 단어를 제시하면 사물의 이름을 말할 수 있습니다. 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chemeClr val="lt1"/>
                </a:solidFill>
              </a:rPr>
              <a:t>성취감에 기반하여 읽기에 가속도가 붙는 단계입니다. 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229" name="Google Shape;229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6280" y="7943522"/>
            <a:ext cx="2976101" cy="513423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7"/>
          <p:cNvSpPr txBox="1"/>
          <p:nvPr/>
        </p:nvSpPr>
        <p:spPr>
          <a:xfrm>
            <a:off x="32180" y="7892438"/>
            <a:ext cx="4464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>
                <a:solidFill>
                  <a:srgbClr val="E6DCB5"/>
                </a:solidFill>
              </a:rPr>
              <a:t>단어 인지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FFFFFF"/>
              </a:solidFill>
            </a:endParaRPr>
          </a:p>
        </p:txBody>
      </p:sp>
      <p:sp>
        <p:nvSpPr>
          <p:cNvPr id="231" name="Google Shape;231;p7"/>
          <p:cNvSpPr txBox="1"/>
          <p:nvPr/>
        </p:nvSpPr>
        <p:spPr>
          <a:xfrm>
            <a:off x="12681421" y="1045362"/>
            <a:ext cx="3388024" cy="4481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이정원 · 신영주 · 장영대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7"/>
          <p:cNvSpPr txBox="1"/>
          <p:nvPr/>
        </p:nvSpPr>
        <p:spPr>
          <a:xfrm>
            <a:off x="15210623" y="856610"/>
            <a:ext cx="2245845" cy="771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팀 Sedy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B543A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1650" y="2014950"/>
            <a:ext cx="9278074" cy="5218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275" y="2014950"/>
            <a:ext cx="9278074" cy="521892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8"/>
          <p:cNvSpPr txBox="1"/>
          <p:nvPr/>
        </p:nvSpPr>
        <p:spPr>
          <a:xfrm>
            <a:off x="1184362" y="246111"/>
            <a:ext cx="4848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463908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LV.</a:t>
            </a:r>
            <a:r>
              <a:rPr b="1" lang="en-US" sz="20200">
                <a:solidFill>
                  <a:srgbClr val="463908"/>
                </a:solidFill>
                <a:latin typeface="Nanum Myeongjo"/>
                <a:ea typeface="Nanum Myeongjo"/>
                <a:cs typeface="Nanum Myeongjo"/>
                <a:sym typeface="Nanum Myeongjo"/>
              </a:rPr>
              <a:t>03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8"/>
          <p:cNvSpPr txBox="1"/>
          <p:nvPr/>
        </p:nvSpPr>
        <p:spPr>
          <a:xfrm>
            <a:off x="1184362" y="2709020"/>
            <a:ext cx="5869553" cy="7538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463908"/>
                </a:solidFill>
                <a:latin typeface="Arial"/>
                <a:ea typeface="Arial"/>
                <a:cs typeface="Arial"/>
                <a:sym typeface="Arial"/>
              </a:rPr>
              <a:t>Our first key point skill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45015" y="7598785"/>
            <a:ext cx="7754715" cy="2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8"/>
          <p:cNvSpPr txBox="1"/>
          <p:nvPr/>
        </p:nvSpPr>
        <p:spPr>
          <a:xfrm>
            <a:off x="-3207008" y="7902257"/>
            <a:ext cx="207066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chemeClr val="lt1"/>
                </a:solidFill>
              </a:rPr>
              <a:t>앞서 학습한 단어를 자음과 모음으로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chemeClr val="lt1"/>
                </a:solidFill>
              </a:rPr>
              <a:t>이해시킵니다. 단어를 올바른 순서로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chemeClr val="lt1"/>
                </a:solidFill>
              </a:rPr>
              <a:t>쓸 수 있게 되는 단계입니다.</a:t>
            </a:r>
            <a:endParaRPr sz="2000">
              <a:solidFill>
                <a:schemeClr val="lt1"/>
              </a:solidFill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243" name="Google Shape;243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6280" y="7943522"/>
            <a:ext cx="2976101" cy="513423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8"/>
          <p:cNvSpPr txBox="1"/>
          <p:nvPr/>
        </p:nvSpPr>
        <p:spPr>
          <a:xfrm>
            <a:off x="32180" y="7892438"/>
            <a:ext cx="4464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>
                <a:solidFill>
                  <a:srgbClr val="E6DCB5"/>
                </a:solidFill>
              </a:rPr>
              <a:t>자·모음 학습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8"/>
          <p:cNvSpPr txBox="1"/>
          <p:nvPr/>
        </p:nvSpPr>
        <p:spPr>
          <a:xfrm>
            <a:off x="12681421" y="1045362"/>
            <a:ext cx="3388024" cy="4481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이정원 · 신영주 · 장영대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8"/>
          <p:cNvSpPr txBox="1"/>
          <p:nvPr/>
        </p:nvSpPr>
        <p:spPr>
          <a:xfrm>
            <a:off x="15210623" y="856610"/>
            <a:ext cx="2245845" cy="771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팀 Sedy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2022-10-20T23:53:03Z</dcterms:created>
  <dc:creator>officegen</dc:creator>
</cp:coreProperties>
</file>